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6" r:id="rId4"/>
    <p:sldId id="267" r:id="rId5"/>
    <p:sldId id="268" r:id="rId6"/>
    <p:sldId id="269" r:id="rId7"/>
    <p:sldId id="313" r:id="rId8"/>
    <p:sldId id="316" r:id="rId9"/>
    <p:sldId id="317" r:id="rId10"/>
    <p:sldId id="314" r:id="rId11"/>
    <p:sldId id="315" r:id="rId12"/>
    <p:sldId id="318" r:id="rId13"/>
    <p:sldId id="283" r:id="rId14"/>
    <p:sldId id="259" r:id="rId15"/>
    <p:sldId id="262" r:id="rId16"/>
    <p:sldId id="282" r:id="rId17"/>
    <p:sldId id="270" r:id="rId18"/>
    <p:sldId id="295" r:id="rId19"/>
    <p:sldId id="296" r:id="rId20"/>
    <p:sldId id="297" r:id="rId21"/>
    <p:sldId id="298" r:id="rId22"/>
    <p:sldId id="301" r:id="rId23"/>
    <p:sldId id="302" r:id="rId24"/>
    <p:sldId id="303" r:id="rId25"/>
    <p:sldId id="304" r:id="rId26"/>
    <p:sldId id="293" r:id="rId27"/>
    <p:sldId id="294" r:id="rId28"/>
    <p:sldId id="312"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21CEA-67F9-4360-BF95-4F89FAF955D3}" v="9" dt="2025-04-17T21:37:12.572"/>
    <p1510:client id="{A2B74DCF-BCDB-A304-ACD9-5CD5A788300E}" v="20" dt="2025-04-16T12:11:29.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85" autoAdjust="0"/>
  </p:normalViewPr>
  <p:slideViewPr>
    <p:cSldViewPr>
      <p:cViewPr varScale="1">
        <p:scale>
          <a:sx n="77" d="100"/>
          <a:sy n="77" d="100"/>
        </p:scale>
        <p:origin x="26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D5A7F-51BA-4AB0-B276-43266C1E4472}" type="datetimeFigureOut">
              <a:rPr lang="tr-TR" smtClean="0"/>
              <a:t>17.04.2025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3BC71-8B2D-43C7-A54C-5D8EC81CF5BD}" type="slidenum">
              <a:rPr lang="tr-TR" smtClean="0"/>
              <a:t>‹#›</a:t>
            </a:fld>
            <a:endParaRPr lang="tr-TR"/>
          </a:p>
        </p:txBody>
      </p:sp>
    </p:spTree>
    <p:extLst>
      <p:ext uri="{BB962C8B-B14F-4D97-AF65-F5344CB8AC3E}">
        <p14:creationId xmlns:p14="http://schemas.microsoft.com/office/powerpoint/2010/main" val="35718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73BC71-8B2D-43C7-A54C-5D8EC81CF5BD}" type="slidenum">
              <a:rPr lang="tr-TR" smtClean="0"/>
              <a:t>22</a:t>
            </a:fld>
            <a:endParaRPr lang="tr-TR"/>
          </a:p>
        </p:txBody>
      </p:sp>
    </p:spTree>
    <p:extLst>
      <p:ext uri="{BB962C8B-B14F-4D97-AF65-F5344CB8AC3E}">
        <p14:creationId xmlns:p14="http://schemas.microsoft.com/office/powerpoint/2010/main" val="285875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73BC71-8B2D-43C7-A54C-5D8EC81CF5BD}" type="slidenum">
              <a:rPr lang="tr-TR" smtClean="0"/>
              <a:t>23</a:t>
            </a:fld>
            <a:endParaRPr lang="tr-TR"/>
          </a:p>
        </p:txBody>
      </p:sp>
    </p:spTree>
    <p:extLst>
      <p:ext uri="{BB962C8B-B14F-4D97-AF65-F5344CB8AC3E}">
        <p14:creationId xmlns:p14="http://schemas.microsoft.com/office/powerpoint/2010/main" val="408613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fld id="{6173BC71-8B2D-43C7-A54C-5D8EC81CF5BD}" type="slidenum">
              <a:rPr lang="tr-TR" smtClean="0"/>
              <a:t>24</a:t>
            </a:fld>
            <a:endParaRPr lang="tr-TR"/>
          </a:p>
        </p:txBody>
      </p:sp>
    </p:spTree>
    <p:extLst>
      <p:ext uri="{BB962C8B-B14F-4D97-AF65-F5344CB8AC3E}">
        <p14:creationId xmlns:p14="http://schemas.microsoft.com/office/powerpoint/2010/main" val="151485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73BC71-8B2D-43C7-A54C-5D8EC81CF5BD}" type="slidenum">
              <a:rPr lang="tr-TR" smtClean="0"/>
              <a:t>28</a:t>
            </a:fld>
            <a:endParaRPr lang="tr-TR"/>
          </a:p>
        </p:txBody>
      </p:sp>
    </p:spTree>
    <p:extLst>
      <p:ext uri="{BB962C8B-B14F-4D97-AF65-F5344CB8AC3E}">
        <p14:creationId xmlns:p14="http://schemas.microsoft.com/office/powerpoint/2010/main" val="154868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97E5F830-BD71-41E0-BB24-29DC0737F9A7}" type="slidenum">
              <a:rPr lang="en-US" altLang="tr-TR"/>
              <a:pPr>
                <a:defRPr/>
              </a:pPr>
              <a:t>‹#›</a:t>
            </a:fld>
            <a:endParaRPr lang="en-US" altLang="tr-TR"/>
          </a:p>
        </p:txBody>
      </p:sp>
    </p:spTree>
    <p:extLst>
      <p:ext uri="{BB962C8B-B14F-4D97-AF65-F5344CB8AC3E}">
        <p14:creationId xmlns:p14="http://schemas.microsoft.com/office/powerpoint/2010/main" val="129392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2C2C63AC-2A3D-4399-A390-38F3930F3D11}" type="slidenum">
              <a:rPr lang="en-US" altLang="tr-TR"/>
              <a:pPr>
                <a:defRPr/>
              </a:pPr>
              <a:t>‹#›</a:t>
            </a:fld>
            <a:endParaRPr lang="en-US" altLang="tr-TR"/>
          </a:p>
        </p:txBody>
      </p:sp>
    </p:spTree>
    <p:extLst>
      <p:ext uri="{BB962C8B-B14F-4D97-AF65-F5344CB8AC3E}">
        <p14:creationId xmlns:p14="http://schemas.microsoft.com/office/powerpoint/2010/main" val="325019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898A9CF6-C8BC-4F73-97EA-ABCB78E340DF}" type="slidenum">
              <a:rPr lang="en-US" altLang="tr-TR"/>
              <a:pPr>
                <a:defRPr/>
              </a:pPr>
              <a:t>‹#›</a:t>
            </a:fld>
            <a:endParaRPr lang="en-US" altLang="tr-TR"/>
          </a:p>
        </p:txBody>
      </p:sp>
    </p:spTree>
    <p:extLst>
      <p:ext uri="{BB962C8B-B14F-4D97-AF65-F5344CB8AC3E}">
        <p14:creationId xmlns:p14="http://schemas.microsoft.com/office/powerpoint/2010/main" val="843390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8BC57CBC-8EBC-4757-B041-24D210013B3E}" type="slidenum">
              <a:rPr lang="en-US" altLang="tr-TR"/>
              <a:pPr>
                <a:defRPr/>
              </a:pPr>
              <a:t>‹#›</a:t>
            </a:fld>
            <a:endParaRPr lang="en-US" altLang="tr-TR"/>
          </a:p>
        </p:txBody>
      </p:sp>
    </p:spTree>
    <p:extLst>
      <p:ext uri="{BB962C8B-B14F-4D97-AF65-F5344CB8AC3E}">
        <p14:creationId xmlns:p14="http://schemas.microsoft.com/office/powerpoint/2010/main" val="38094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a:t>Asıl başlık stili için tıklatın</a:t>
            </a:r>
          </a:p>
        </p:txBody>
      </p:sp>
      <p:sp>
        <p:nvSpPr>
          <p:cNvPr id="3" name="Metin Yer Tutucusu 2"/>
          <p:cNvSpPr>
            <a:spLocks noGrp="1"/>
          </p:cNvSpPr>
          <p:nvPr>
            <p:ph type="body" sz="half" idx="1"/>
          </p:nvPr>
        </p:nvSpPr>
        <p:spPr>
          <a:xfrm>
            <a:off x="6858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101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Slide Number Placeholder 5"/>
          <p:cNvSpPr>
            <a:spLocks noGrp="1"/>
          </p:cNvSpPr>
          <p:nvPr>
            <p:ph type="sldNum" sz="quarter" idx="10"/>
          </p:nvPr>
        </p:nvSpPr>
        <p:spPr/>
        <p:txBody>
          <a:bodyPr/>
          <a:lstStyle>
            <a:lvl1pPr>
              <a:defRPr/>
            </a:lvl1pPr>
          </a:lstStyle>
          <a:p>
            <a:pPr>
              <a:defRPr/>
            </a:pPr>
            <a:fld id="{63980E2B-8D08-400F-B610-AE8AE8876BF6}" type="slidenum">
              <a:rPr lang="tr-TR"/>
              <a:pPr>
                <a:defRPr/>
              </a:pPr>
              <a:t>‹#›</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Date Placeholder 3"/>
          <p:cNvSpPr>
            <a:spLocks noGrp="1"/>
          </p:cNvSpPr>
          <p:nvPr>
            <p:ph type="dt" sz="half" idx="12"/>
          </p:nvPr>
        </p:nvSpPr>
        <p:spPr/>
        <p:txBody>
          <a:bodyPr/>
          <a:lstStyle>
            <a:lvl1pPr>
              <a:defRPr/>
            </a:lvl1pPr>
          </a:lstStyle>
          <a:p>
            <a:pPr>
              <a:defRPr/>
            </a:pPr>
            <a:fld id="{FE566AE8-C532-47A4-90D9-CC6D0929A7CC}" type="datetime1">
              <a:rPr lang="en-US"/>
              <a:pPr>
                <a:defRPr/>
              </a:pPr>
              <a:t>4/17/2025</a:t>
            </a:fld>
            <a:endParaRPr lang="tr-TR"/>
          </a:p>
        </p:txBody>
      </p:sp>
    </p:spTree>
    <p:extLst>
      <p:ext uri="{BB962C8B-B14F-4D97-AF65-F5344CB8AC3E}">
        <p14:creationId xmlns:p14="http://schemas.microsoft.com/office/powerpoint/2010/main" val="11359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F1B99C75-D50D-4096-A1C5-43B2B74D637F}" type="slidenum">
              <a:rPr lang="en-US" altLang="tr-TR"/>
              <a:pPr>
                <a:defRPr/>
              </a:pPr>
              <a:t>‹#›</a:t>
            </a:fld>
            <a:endParaRPr lang="en-US" altLang="tr-TR"/>
          </a:p>
        </p:txBody>
      </p:sp>
    </p:spTree>
    <p:extLst>
      <p:ext uri="{BB962C8B-B14F-4D97-AF65-F5344CB8AC3E}">
        <p14:creationId xmlns:p14="http://schemas.microsoft.com/office/powerpoint/2010/main" val="41588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6" name="Rectangle 6"/>
          <p:cNvSpPr>
            <a:spLocks noGrp="1" noChangeArrowheads="1"/>
          </p:cNvSpPr>
          <p:nvPr>
            <p:ph type="sldNum" sz="quarter" idx="12"/>
          </p:nvPr>
        </p:nvSpPr>
        <p:spPr>
          <a:ln/>
        </p:spPr>
        <p:txBody>
          <a:bodyPr/>
          <a:lstStyle>
            <a:lvl1pPr>
              <a:defRPr/>
            </a:lvl1pPr>
          </a:lstStyle>
          <a:p>
            <a:pPr>
              <a:defRPr/>
            </a:pPr>
            <a:fld id="{8886E66C-9144-42FD-8E8A-88B350FB4CB3}" type="slidenum">
              <a:rPr lang="en-US" altLang="tr-TR"/>
              <a:pPr>
                <a:defRPr/>
              </a:pPr>
              <a:t>‹#›</a:t>
            </a:fld>
            <a:endParaRPr lang="en-US" altLang="tr-TR"/>
          </a:p>
        </p:txBody>
      </p:sp>
    </p:spTree>
    <p:extLst>
      <p:ext uri="{BB962C8B-B14F-4D97-AF65-F5344CB8AC3E}">
        <p14:creationId xmlns:p14="http://schemas.microsoft.com/office/powerpoint/2010/main" val="337968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p:cNvSpPr>
            <a:spLocks noGrp="1" noChangeArrowheads="1"/>
          </p:cNvSpPr>
          <p:nvPr>
            <p:ph type="sldNum" sz="quarter" idx="12"/>
          </p:nvPr>
        </p:nvSpPr>
        <p:spPr>
          <a:ln/>
        </p:spPr>
        <p:txBody>
          <a:bodyPr/>
          <a:lstStyle>
            <a:lvl1pPr>
              <a:defRPr/>
            </a:lvl1pPr>
          </a:lstStyle>
          <a:p>
            <a:pPr>
              <a:defRPr/>
            </a:pPr>
            <a:fld id="{CEAEBE09-C5B2-4D89-B1EE-AE9626B3B4FD}" type="slidenum">
              <a:rPr lang="en-US" altLang="tr-TR"/>
              <a:pPr>
                <a:defRPr/>
              </a:pPr>
              <a:t>‹#›</a:t>
            </a:fld>
            <a:endParaRPr lang="en-US" altLang="tr-TR"/>
          </a:p>
        </p:txBody>
      </p:sp>
    </p:spTree>
    <p:extLst>
      <p:ext uri="{BB962C8B-B14F-4D97-AF65-F5344CB8AC3E}">
        <p14:creationId xmlns:p14="http://schemas.microsoft.com/office/powerpoint/2010/main" val="36487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9" name="Rectangle 6"/>
          <p:cNvSpPr>
            <a:spLocks noGrp="1" noChangeArrowheads="1"/>
          </p:cNvSpPr>
          <p:nvPr>
            <p:ph type="sldNum" sz="quarter" idx="12"/>
          </p:nvPr>
        </p:nvSpPr>
        <p:spPr>
          <a:ln/>
        </p:spPr>
        <p:txBody>
          <a:bodyPr/>
          <a:lstStyle>
            <a:lvl1pPr>
              <a:defRPr/>
            </a:lvl1pPr>
          </a:lstStyle>
          <a:p>
            <a:pPr>
              <a:defRPr/>
            </a:pPr>
            <a:fld id="{CF81DFB5-2F34-4DA5-8B1C-6776A4A6042A}" type="slidenum">
              <a:rPr lang="en-US" altLang="tr-TR"/>
              <a:pPr>
                <a:defRPr/>
              </a:pPr>
              <a:t>‹#›</a:t>
            </a:fld>
            <a:endParaRPr lang="en-US" altLang="tr-TR"/>
          </a:p>
        </p:txBody>
      </p:sp>
    </p:spTree>
    <p:extLst>
      <p:ext uri="{BB962C8B-B14F-4D97-AF65-F5344CB8AC3E}">
        <p14:creationId xmlns:p14="http://schemas.microsoft.com/office/powerpoint/2010/main" val="87821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5" name="Rectangle 6"/>
          <p:cNvSpPr>
            <a:spLocks noGrp="1" noChangeArrowheads="1"/>
          </p:cNvSpPr>
          <p:nvPr>
            <p:ph type="sldNum" sz="quarter" idx="12"/>
          </p:nvPr>
        </p:nvSpPr>
        <p:spPr>
          <a:ln/>
        </p:spPr>
        <p:txBody>
          <a:bodyPr/>
          <a:lstStyle>
            <a:lvl1pPr>
              <a:defRPr/>
            </a:lvl1pPr>
          </a:lstStyle>
          <a:p>
            <a:pPr>
              <a:defRPr/>
            </a:pPr>
            <a:fld id="{BF813E8C-CA9D-4E0F-9F5D-FBA612A794DD}" type="slidenum">
              <a:rPr lang="en-US" altLang="tr-TR"/>
              <a:pPr>
                <a:defRPr/>
              </a:pPr>
              <a:t>‹#›</a:t>
            </a:fld>
            <a:endParaRPr lang="en-US" altLang="tr-TR"/>
          </a:p>
        </p:txBody>
      </p:sp>
    </p:spTree>
    <p:extLst>
      <p:ext uri="{BB962C8B-B14F-4D97-AF65-F5344CB8AC3E}">
        <p14:creationId xmlns:p14="http://schemas.microsoft.com/office/powerpoint/2010/main" val="389800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4" name="Rectangle 6"/>
          <p:cNvSpPr>
            <a:spLocks noGrp="1" noChangeArrowheads="1"/>
          </p:cNvSpPr>
          <p:nvPr>
            <p:ph type="sldNum" sz="quarter" idx="12"/>
          </p:nvPr>
        </p:nvSpPr>
        <p:spPr>
          <a:ln/>
        </p:spPr>
        <p:txBody>
          <a:bodyPr/>
          <a:lstStyle>
            <a:lvl1pPr>
              <a:defRPr/>
            </a:lvl1pPr>
          </a:lstStyle>
          <a:p>
            <a:pPr>
              <a:defRPr/>
            </a:pPr>
            <a:fld id="{FBD636E3-9D11-45FC-87C3-23CBDEBCE61B}" type="slidenum">
              <a:rPr lang="en-US" altLang="tr-TR"/>
              <a:pPr>
                <a:defRPr/>
              </a:pPr>
              <a:t>‹#›</a:t>
            </a:fld>
            <a:endParaRPr lang="en-US" altLang="tr-TR"/>
          </a:p>
        </p:txBody>
      </p:sp>
    </p:spTree>
    <p:extLst>
      <p:ext uri="{BB962C8B-B14F-4D97-AF65-F5344CB8AC3E}">
        <p14:creationId xmlns:p14="http://schemas.microsoft.com/office/powerpoint/2010/main" val="130951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p:cNvSpPr>
            <a:spLocks noGrp="1" noChangeArrowheads="1"/>
          </p:cNvSpPr>
          <p:nvPr>
            <p:ph type="sldNum" sz="quarter" idx="12"/>
          </p:nvPr>
        </p:nvSpPr>
        <p:spPr>
          <a:ln/>
        </p:spPr>
        <p:txBody>
          <a:bodyPr/>
          <a:lstStyle>
            <a:lvl1pPr>
              <a:defRPr/>
            </a:lvl1pPr>
          </a:lstStyle>
          <a:p>
            <a:pPr>
              <a:defRPr/>
            </a:pPr>
            <a:fld id="{6CDB8BDB-B97E-40A1-8611-D314AF41EC49}" type="slidenum">
              <a:rPr lang="en-US" altLang="tr-TR"/>
              <a:pPr>
                <a:defRPr/>
              </a:pPr>
              <a:t>‹#›</a:t>
            </a:fld>
            <a:endParaRPr lang="en-US" altLang="tr-TR"/>
          </a:p>
        </p:txBody>
      </p:sp>
    </p:spTree>
    <p:extLst>
      <p:ext uri="{BB962C8B-B14F-4D97-AF65-F5344CB8AC3E}">
        <p14:creationId xmlns:p14="http://schemas.microsoft.com/office/powerpoint/2010/main" val="85285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7" name="Rectangle 6"/>
          <p:cNvSpPr>
            <a:spLocks noGrp="1" noChangeArrowheads="1"/>
          </p:cNvSpPr>
          <p:nvPr>
            <p:ph type="sldNum" sz="quarter" idx="12"/>
          </p:nvPr>
        </p:nvSpPr>
        <p:spPr>
          <a:ln/>
        </p:spPr>
        <p:txBody>
          <a:bodyPr/>
          <a:lstStyle>
            <a:lvl1pPr>
              <a:defRPr/>
            </a:lvl1pPr>
          </a:lstStyle>
          <a:p>
            <a:pPr>
              <a:defRPr/>
            </a:pPr>
            <a:fld id="{25835911-D38D-45BA-AA5A-D6D061EF9982}" type="slidenum">
              <a:rPr lang="en-US" altLang="tr-TR"/>
              <a:pPr>
                <a:defRPr/>
              </a:pPr>
              <a:t>‹#›</a:t>
            </a:fld>
            <a:endParaRPr lang="en-US" altLang="tr-TR"/>
          </a:p>
        </p:txBody>
      </p:sp>
    </p:spTree>
    <p:extLst>
      <p:ext uri="{BB962C8B-B14F-4D97-AF65-F5344CB8AC3E}">
        <p14:creationId xmlns:p14="http://schemas.microsoft.com/office/powerpoint/2010/main" val="359629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3703F13-BC40-4AE4-ACED-CA74F57DCC3E}"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l="-33000" r="-3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2547937"/>
          </a:xfrm>
        </p:spPr>
        <p:txBody>
          <a:bodyPr/>
          <a:lstStyle/>
          <a:p>
            <a:pPr eaLnBrk="1" hangingPunct="1"/>
            <a:r>
              <a:rPr lang="tr-TR" altLang="tr-TR"/>
              <a:t>Klinik Etik Değerlendirme Süreci ve </a:t>
            </a:r>
            <a:br>
              <a:rPr lang="tr-TR" altLang="tr-TR"/>
            </a:br>
            <a:r>
              <a:rPr lang="tr-TR" altLang="tr-TR"/>
              <a:t>Hastane Etik Kurulları</a:t>
            </a:r>
            <a:endParaRPr lang="en-US" altLang="tr-TR"/>
          </a:p>
        </p:txBody>
      </p:sp>
      <p:sp>
        <p:nvSpPr>
          <p:cNvPr id="3075" name="Rectangle 3"/>
          <p:cNvSpPr>
            <a:spLocks noGrp="1" noChangeArrowheads="1"/>
          </p:cNvSpPr>
          <p:nvPr>
            <p:ph type="subTitle" idx="1"/>
          </p:nvPr>
        </p:nvSpPr>
        <p:spPr/>
        <p:txBody>
          <a:bodyPr/>
          <a:lstStyle/>
          <a:p>
            <a:pPr eaLnBrk="1" hangingPunct="1"/>
            <a:r>
              <a:rPr lang="tr-TR" altLang="tr-TR" dirty="0"/>
              <a:t>Dr. </a:t>
            </a:r>
            <a:r>
              <a:rPr lang="tr-TR" altLang="tr-TR" dirty="0" err="1"/>
              <a:t>Öğr</a:t>
            </a:r>
            <a:r>
              <a:rPr lang="tr-TR" altLang="tr-TR" dirty="0"/>
              <a:t>. Üyesi Müge Demir</a:t>
            </a:r>
          </a:p>
          <a:p>
            <a:pPr eaLnBrk="1" hangingPunct="1"/>
            <a:r>
              <a:rPr lang="tr-TR" altLang="tr-TR" dirty="0"/>
              <a:t>HÜTF Tıp Tarihi ve Etik AD</a:t>
            </a:r>
          </a:p>
          <a:p>
            <a:pPr eaLnBrk="1" hangingPunct="1"/>
            <a:r>
              <a:rPr lang="tr-TR" altLang="tr-TR" dirty="0"/>
              <a:t>mdemir@hacettepe.edu.tr</a:t>
            </a:r>
            <a:endParaRPr lang="en-US" alt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lstStyle/>
          <a:p>
            <a:r>
              <a:rPr lang="tr-TR" altLang="tr-TR"/>
              <a:t>Vaka</a:t>
            </a:r>
          </a:p>
        </p:txBody>
      </p:sp>
      <p:sp>
        <p:nvSpPr>
          <p:cNvPr id="12291" name="Rectangle 3"/>
          <p:cNvSpPr>
            <a:spLocks noGrp="1" noChangeArrowheads="1"/>
          </p:cNvSpPr>
          <p:nvPr>
            <p:ph idx="1"/>
          </p:nvPr>
        </p:nvSpPr>
        <p:spPr/>
        <p:txBody>
          <a:bodyPr/>
          <a:lstStyle/>
          <a:p>
            <a:pPr algn="just">
              <a:spcBef>
                <a:spcPct val="0"/>
              </a:spcBef>
            </a:pPr>
            <a:r>
              <a:rPr lang="tr-TR" altLang="tr-TR"/>
              <a:t>Hasta 1 hafta sonra ağrılı uyaranlara kısmen yanıt vermeye başlamış ve Gloskow koma skoru 4-5’e yükselmiştir.</a:t>
            </a:r>
          </a:p>
          <a:p>
            <a:pPr algn="just">
              <a:spcBef>
                <a:spcPct val="0"/>
              </a:spcBef>
            </a:pPr>
            <a:r>
              <a:rPr lang="tr-TR" altLang="tr-TR"/>
              <a:t>Ancak daha sonra bir gelişme görülmemiştir. Hasta solunum cihazına bağlıdır, nazogastrik tüple beslenmektedir ve bilinci kapalı durumdadır. </a:t>
            </a:r>
          </a:p>
          <a:p>
            <a:pPr algn="just">
              <a:spcBef>
                <a:spcPct val="0"/>
              </a:spcBef>
            </a:pPr>
            <a:r>
              <a:rPr lang="tr-TR" altLang="tr-TR"/>
              <a:t>Hastanın bilinci açılsa bile ciddi bir sekel kalması beklenmektedir.</a:t>
            </a:r>
          </a:p>
          <a:p>
            <a:pPr>
              <a:buFontTx/>
              <a:buNone/>
            </a:pPr>
            <a:endParaRPr lang="tr-TR" altLang="tr-TR"/>
          </a:p>
        </p:txBody>
      </p:sp>
      <p:pic>
        <p:nvPicPr>
          <p:cNvPr id="12292"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3460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ltLang="tr-TR"/>
              <a:t>Sorular</a:t>
            </a:r>
          </a:p>
        </p:txBody>
      </p:sp>
      <p:sp>
        <p:nvSpPr>
          <p:cNvPr id="13315" name="Rectangle 3"/>
          <p:cNvSpPr>
            <a:spLocks noGrp="1" noChangeArrowheads="1"/>
          </p:cNvSpPr>
          <p:nvPr>
            <p:ph type="body" idx="1"/>
          </p:nvPr>
        </p:nvSpPr>
        <p:spPr/>
        <p:txBody>
          <a:bodyPr/>
          <a:lstStyle/>
          <a:p>
            <a:r>
              <a:rPr lang="tr-TR" altLang="tr-TR" sz="2800"/>
              <a:t>Hasta yoğun bakıma alınırken daha fazla invaziv girişim istemediğini belirtmiştir. Ailesi de hasta ile aynı fikirdedir. </a:t>
            </a:r>
          </a:p>
          <a:p>
            <a:r>
              <a:rPr lang="tr-TR" altLang="tr-TR" sz="2800"/>
              <a:t>Hastanın hekimi olarak nasıl davranırsınız? </a:t>
            </a:r>
          </a:p>
        </p:txBody>
      </p:sp>
      <p:pic>
        <p:nvPicPr>
          <p:cNvPr id="1331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1813" y="4221163"/>
            <a:ext cx="3074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a:lstStyle/>
          <a:p>
            <a:r>
              <a:rPr lang="tr-TR" altLang="tr-TR"/>
              <a:t>Sorular</a:t>
            </a:r>
          </a:p>
        </p:txBody>
      </p:sp>
      <p:sp>
        <p:nvSpPr>
          <p:cNvPr id="14339" name="İçerik Yer Tutucusu 2"/>
          <p:cNvSpPr>
            <a:spLocks noGrp="1"/>
          </p:cNvSpPr>
          <p:nvPr>
            <p:ph idx="1"/>
          </p:nvPr>
        </p:nvSpPr>
        <p:spPr>
          <a:xfrm>
            <a:off x="457200" y="1600200"/>
            <a:ext cx="8507413" cy="4525963"/>
          </a:xfrm>
        </p:spPr>
        <p:txBody>
          <a:bodyPr/>
          <a:lstStyle/>
          <a:p>
            <a:r>
              <a:rPr lang="tr-TR" altLang="tr-TR"/>
              <a:t>Hasta yoğun bakıma alınırken daha fazla invaziv girişim istemediğini belirtmiştir. Ancak ailesi sonuna kadar ne gerekiyorsa yapılması gerektiği yönünde görüşünü bildirmiştir. </a:t>
            </a:r>
          </a:p>
          <a:p>
            <a:r>
              <a:rPr lang="tr-TR" altLang="tr-TR"/>
              <a:t>Hastanın hekimi olarak nasıl davranırsınız? </a:t>
            </a:r>
          </a:p>
          <a:p>
            <a:endParaRPr lang="tr-TR" altLang="tr-TR"/>
          </a:p>
        </p:txBody>
      </p:sp>
      <p:pic>
        <p:nvPicPr>
          <p:cNvPr id="14340"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4856163"/>
            <a:ext cx="224313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altLang="tr-TR"/>
              <a:t>Etik Karar Verme Süreci</a:t>
            </a:r>
            <a:endParaRPr lang="en-US" altLang="tr-TR"/>
          </a:p>
        </p:txBody>
      </p:sp>
      <p:sp>
        <p:nvSpPr>
          <p:cNvPr id="15363" name="Rectangle 3"/>
          <p:cNvSpPr>
            <a:spLocks noGrp="1" noChangeArrowheads="1"/>
          </p:cNvSpPr>
          <p:nvPr>
            <p:ph type="body" idx="1"/>
          </p:nvPr>
        </p:nvSpPr>
        <p:spPr/>
        <p:txBody>
          <a:bodyPr/>
          <a:lstStyle/>
          <a:p>
            <a:pPr eaLnBrk="1" hangingPunct="1"/>
            <a:r>
              <a:rPr lang="tr-TR" altLang="tr-TR"/>
              <a:t>Sorun Tanımlama</a:t>
            </a:r>
          </a:p>
          <a:p>
            <a:pPr eaLnBrk="1" hangingPunct="1"/>
            <a:r>
              <a:rPr lang="tr-TR" altLang="tr-TR"/>
              <a:t>Sorunları İrdeleme, Öncelikleri Belirleme,</a:t>
            </a:r>
          </a:p>
          <a:p>
            <a:pPr eaLnBrk="1" hangingPunct="1"/>
            <a:r>
              <a:rPr lang="tr-TR" altLang="tr-TR"/>
              <a:t>Seçeneklerin (Alternatiflerin) Belirlenmesi,</a:t>
            </a:r>
          </a:p>
          <a:p>
            <a:pPr eaLnBrk="1" hangingPunct="1"/>
            <a:r>
              <a:rPr lang="tr-TR" altLang="tr-TR"/>
              <a:t>Seçeneklerin İrdelenmesi ve Değerlendirilmesi,</a:t>
            </a:r>
          </a:p>
          <a:p>
            <a:pPr eaLnBrk="1" hangingPunct="1"/>
            <a:r>
              <a:rPr lang="tr-TR" altLang="tr-TR"/>
              <a:t>Seçim Kriterlerinin Tespiti ve Seçim Yapma</a:t>
            </a:r>
          </a:p>
        </p:txBody>
      </p:sp>
      <p:pic>
        <p:nvPicPr>
          <p:cNvPr id="1536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072063"/>
            <a:ext cx="18573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altLang="tr-TR"/>
              <a:t>Etik Danışmanlık</a:t>
            </a:r>
            <a:endParaRPr lang="en-US" altLang="tr-TR"/>
          </a:p>
        </p:txBody>
      </p:sp>
      <p:sp>
        <p:nvSpPr>
          <p:cNvPr id="16387" name="Rectangle 3"/>
          <p:cNvSpPr>
            <a:spLocks noGrp="1" noChangeArrowheads="1"/>
          </p:cNvSpPr>
          <p:nvPr>
            <p:ph type="body" idx="1"/>
          </p:nvPr>
        </p:nvSpPr>
        <p:spPr/>
        <p:txBody>
          <a:bodyPr/>
          <a:lstStyle/>
          <a:p>
            <a:pPr eaLnBrk="1" hangingPunct="1"/>
            <a:r>
              <a:rPr lang="tr-TR" altLang="tr-TR" dirty="0"/>
              <a:t>Hastanın tanı ve tedavi sürecinde sağlık çalışanlarının karşı karşıya kaldıkları etik ikilemleri çözmelerinde yardımcı olmak amacıyla, konusunda uzman kişiler tarafından verilen danışmanlık hizmetidir. Bu hizmet; sorunun tanımlanması, analiz edilmesi ve çözümlenmesi aşamalarından oluşur.</a:t>
            </a:r>
            <a:endParaRPr lang="en-US" altLang="tr-TR" dirty="0"/>
          </a:p>
        </p:txBody>
      </p:sp>
      <p:pic>
        <p:nvPicPr>
          <p:cNvPr id="1638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4013" y="5157192"/>
            <a:ext cx="198278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altLang="tr-TR"/>
              <a:t>Etik Danışmanlık</a:t>
            </a:r>
            <a:endParaRPr lang="en-US" altLang="tr-TR"/>
          </a:p>
        </p:txBody>
      </p:sp>
      <p:sp>
        <p:nvSpPr>
          <p:cNvPr id="17411" name="Rectangle 3"/>
          <p:cNvSpPr>
            <a:spLocks noGrp="1" noChangeArrowheads="1"/>
          </p:cNvSpPr>
          <p:nvPr>
            <p:ph type="body" idx="1"/>
          </p:nvPr>
        </p:nvSpPr>
        <p:spPr/>
        <p:txBody>
          <a:bodyPr/>
          <a:lstStyle/>
          <a:p>
            <a:pPr eaLnBrk="1" hangingPunct="1">
              <a:lnSpc>
                <a:spcPct val="90000"/>
              </a:lnSpc>
            </a:pPr>
            <a:r>
              <a:rPr lang="tr-TR" altLang="tr-TR" sz="2800"/>
              <a:t>Etik danışmanlık hizmetinin çoğulcu bakış açısını taşıması gerekir. </a:t>
            </a:r>
          </a:p>
          <a:p>
            <a:pPr eaLnBrk="1" hangingPunct="1">
              <a:lnSpc>
                <a:spcPct val="90000"/>
              </a:lnSpc>
            </a:pPr>
            <a:r>
              <a:rPr lang="tr-TR" altLang="tr-TR" sz="2800"/>
              <a:t>Etik yönlendiricilik/kolaylaştırma yaklaşımı kullanılarak etik danışmanlık hizmeti verecek kişi, belli becerilere, bilgiye, niteliğe, tutum ve davranışlara sahip olmalıdır.</a:t>
            </a:r>
          </a:p>
          <a:p>
            <a:pPr eaLnBrk="1" hangingPunct="1">
              <a:lnSpc>
                <a:spcPct val="90000"/>
              </a:lnSpc>
            </a:pPr>
            <a:r>
              <a:rPr lang="tr-TR" altLang="tr-TR" sz="2800"/>
              <a:t>Bu beceriler; </a:t>
            </a:r>
          </a:p>
          <a:p>
            <a:pPr lvl="1" eaLnBrk="1" hangingPunct="1">
              <a:lnSpc>
                <a:spcPct val="90000"/>
              </a:lnSpc>
            </a:pPr>
            <a:r>
              <a:rPr lang="tr-TR" altLang="tr-TR" sz="2400"/>
              <a:t>etik değerlendirme becerisi, </a:t>
            </a:r>
          </a:p>
          <a:p>
            <a:pPr lvl="1" eaLnBrk="1" hangingPunct="1">
              <a:lnSpc>
                <a:spcPct val="90000"/>
              </a:lnSpc>
            </a:pPr>
            <a:r>
              <a:rPr lang="tr-TR" altLang="tr-TR" sz="2400"/>
              <a:t>süreç becerisi ve </a:t>
            </a:r>
          </a:p>
          <a:p>
            <a:pPr lvl="1" eaLnBrk="1" hangingPunct="1">
              <a:lnSpc>
                <a:spcPct val="90000"/>
              </a:lnSpc>
            </a:pPr>
            <a:r>
              <a:rPr lang="tr-TR" altLang="tr-TR" sz="2400"/>
              <a:t>kişilerarası ilişki becerisidir. </a:t>
            </a:r>
          </a:p>
        </p:txBody>
      </p:sp>
      <p:pic>
        <p:nvPicPr>
          <p:cNvPr id="2" name="Resim 1"/>
          <p:cNvPicPr>
            <a:picLocks noChangeAspect="1"/>
          </p:cNvPicPr>
          <p:nvPr/>
        </p:nvPicPr>
        <p:blipFill>
          <a:blip r:embed="rId2"/>
          <a:stretch>
            <a:fillRect/>
          </a:stretch>
        </p:blipFill>
        <p:spPr>
          <a:xfrm>
            <a:off x="6705428" y="5157192"/>
            <a:ext cx="1981372" cy="14875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tr-TR"/>
              <a:t>Dört Kutu Yaklaşımı</a:t>
            </a:r>
            <a:endParaRPr lang="en-US" altLang="tr-TR"/>
          </a:p>
        </p:txBody>
      </p:sp>
      <p:sp>
        <p:nvSpPr>
          <p:cNvPr id="18435" name="Rectangle 3"/>
          <p:cNvSpPr>
            <a:spLocks noGrp="1" noChangeArrowheads="1"/>
          </p:cNvSpPr>
          <p:nvPr>
            <p:ph type="body" idx="1"/>
          </p:nvPr>
        </p:nvSpPr>
        <p:spPr>
          <a:xfrm>
            <a:off x="457200" y="1600200"/>
            <a:ext cx="5483225" cy="4525963"/>
          </a:xfrm>
        </p:spPr>
        <p:txBody>
          <a:bodyPr/>
          <a:lstStyle/>
          <a:p>
            <a:pPr eaLnBrk="1" hangingPunct="1"/>
            <a:r>
              <a:rPr lang="tr-TR" altLang="tr-TR" sz="2800"/>
              <a:t>ABD’de üç klinik etikçi Albert R. Jonsen, Mark Siegler ve William J. Winslade vaka değerlendirmesi esnasında    “4 kutu yaklaşımı” olarak da isimlendirilebilecek bir yöntem kullanmaktadırlar ve bu yöntem klinik etik karar verme süreçlerinde yol gösterici bir araç olarak kullanılmaktadır. </a:t>
            </a:r>
            <a:endParaRPr lang="en-US" altLang="tr-TR" sz="2800"/>
          </a:p>
        </p:txBody>
      </p:sp>
      <p:pic>
        <p:nvPicPr>
          <p:cNvPr id="2" name="Resim 1" descr="metin, ekran görüntüsü, yazı tipi, marka içeren bir resim&#10;&#10;Yapay zeka tarafından oluşturulmuş içerik yanlış olabilir.">
            <a:extLst>
              <a:ext uri="{FF2B5EF4-FFF2-40B4-BE49-F238E27FC236}">
                <a16:creationId xmlns:a16="http://schemas.microsoft.com/office/drawing/2014/main" id="{03D83AC8-6C74-9DBA-D123-6F62BACAF9CA}"/>
              </a:ext>
            </a:extLst>
          </p:cNvPr>
          <p:cNvPicPr>
            <a:picLocks noChangeAspect="1"/>
          </p:cNvPicPr>
          <p:nvPr/>
        </p:nvPicPr>
        <p:blipFill>
          <a:blip r:embed="rId2"/>
          <a:stretch>
            <a:fillRect/>
          </a:stretch>
        </p:blipFill>
        <p:spPr>
          <a:xfrm>
            <a:off x="5944657" y="1599127"/>
            <a:ext cx="2921390" cy="43788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4" name="Group 30"/>
          <p:cNvGraphicFramePr>
            <a:graphicFrameLocks noGrp="1"/>
          </p:cNvGraphicFramePr>
          <p:nvPr>
            <p:ph idx="1"/>
          </p:nvPr>
        </p:nvGraphicFramePr>
        <p:xfrm>
          <a:off x="468313" y="549275"/>
          <a:ext cx="8301037" cy="5516676"/>
        </p:xfrm>
        <a:graphic>
          <a:graphicData uri="http://schemas.openxmlformats.org/drawingml/2006/table">
            <a:tbl>
              <a:tblPr/>
              <a:tblGrid>
                <a:gridCol w="4152900">
                  <a:extLst>
                    <a:ext uri="{9D8B030D-6E8A-4147-A177-3AD203B41FA5}">
                      <a16:colId xmlns:a16="http://schemas.microsoft.com/office/drawing/2014/main" val="20000"/>
                    </a:ext>
                  </a:extLst>
                </a:gridCol>
                <a:gridCol w="4148137">
                  <a:extLst>
                    <a:ext uri="{9D8B030D-6E8A-4147-A177-3AD203B41FA5}">
                      <a16:colId xmlns:a16="http://schemas.microsoft.com/office/drawing/2014/main" val="20001"/>
                    </a:ext>
                  </a:extLst>
                </a:gridCol>
              </a:tblGrid>
              <a:tr h="27428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itchFamily="18" charset="0"/>
                          <a:cs typeface="Times New Roman" pitchFamily="18" charset="0"/>
                        </a:rPr>
                        <a:t>TIBBİ BELİRLEYİCİLER</a:t>
                      </a:r>
                      <a:endParaRPr kumimoji="0" lang="tr-TR" altLang="tr-TR" sz="1800" b="0" i="0" u="none" strike="noStrike" cap="none" normalizeH="0" baseline="0">
                        <a:ln>
                          <a:noFill/>
                        </a:ln>
                        <a:solidFill>
                          <a:schemeClr val="tx1"/>
                        </a:solidFill>
                        <a:effectLst/>
                        <a:latin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itchFamily="18" charset="0"/>
                          <a:cs typeface="Times New Roman" pitchFamily="18" charset="0"/>
                        </a:rPr>
                        <a:t>HASTA TERCİHLERİ</a:t>
                      </a:r>
                      <a:endParaRPr kumimoji="0" lang="tr-TR" altLang="tr-TR" sz="1800" b="0" i="0" u="none" strike="noStrike" cap="none" normalizeH="0" baseline="0">
                        <a:ln>
                          <a:noFill/>
                        </a:ln>
                        <a:solidFill>
                          <a:schemeClr val="tx1"/>
                        </a:solidFill>
                        <a:effectLst/>
                        <a:latin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8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Times New Roman" pitchFamily="18" charset="0"/>
                          <a:cs typeface="Times New Roman" pitchFamily="18" charset="0"/>
                        </a:rPr>
                        <a:t>Yararlı olma/ Zarar vermeme ilkeleri</a:t>
                      </a:r>
                      <a:endParaRPr kumimoji="0" lang="tr-TR" altLang="tr-TR" sz="1800" b="0" i="0" u="none" strike="noStrike" cap="none" normalizeH="0" baseline="0">
                        <a:ln>
                          <a:noFill/>
                        </a:ln>
                        <a:solidFill>
                          <a:schemeClr val="tx1"/>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Times New Roman" pitchFamily="18" charset="0"/>
                          <a:cs typeface="Times New Roman" pitchFamily="18" charset="0"/>
                        </a:rPr>
                        <a:t>Özerkliğe saygı ilkesi</a:t>
                      </a:r>
                      <a:endParaRPr kumimoji="0" lang="tr-TR" altLang="tr-TR" sz="1800" b="0" i="0" u="none" strike="noStrike" cap="none" normalizeH="0" baseline="0">
                        <a:ln>
                          <a:noFill/>
                        </a:ln>
                        <a:solidFill>
                          <a:schemeClr val="tx1"/>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16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tıbbi sorunu nedir?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Bu sorun akut, kronik, kritik, acil ve ya geri dönüşümlü müdür?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Tedavini hedefleri nedir?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Başarı şansı nedir?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Tedavi başarısız olursa ne yapılacaktır?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Bu hastaya nasıl yararlı olunur, nasıl zarar görmesi engellenir?</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karar verme yeterliliği var mıdır?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yeterliliği söz konusu ise tedavi hakkındaki kararı nedir?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 aydınlatılmış onamını vermiş midir?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 yeterli değilse yerine kim karar verecektir?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Yetkilendirme bildirimi </a:t>
                      </a:r>
                      <a:r>
                        <a:rPr kumimoji="0" lang="tr-TR" altLang="tr-TR" sz="1400" b="0" i="1" u="none" strike="noStrike" cap="none" normalizeH="0" baseline="0">
                          <a:ln>
                            <a:noFill/>
                          </a:ln>
                          <a:solidFill>
                            <a:schemeClr val="tx1"/>
                          </a:solidFill>
                          <a:effectLst/>
                          <a:latin typeface="Times New Roman" pitchFamily="18" charset="0"/>
                          <a:cs typeface="Times New Roman" pitchFamily="18" charset="0"/>
                        </a:rPr>
                        <a:t>(Advance Directive)</a:t>
                      </a: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 var mı?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hakları etik ve yasal olarak korunuyor mu?</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5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itchFamily="18" charset="0"/>
                          <a:cs typeface="Times New Roman" pitchFamily="18" charset="0"/>
                        </a:rPr>
                        <a:t>YAŞAM KALİTESİ</a:t>
                      </a:r>
                      <a:endParaRPr kumimoji="0" lang="tr-TR" altLang="tr-TR" sz="1800" b="0" i="0" u="none" strike="noStrike" cap="none" normalizeH="0" baseline="0">
                        <a:ln>
                          <a:noFill/>
                        </a:ln>
                        <a:solidFill>
                          <a:schemeClr val="tx1"/>
                        </a:solidFill>
                        <a:effectLst/>
                        <a:latin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itchFamily="18" charset="0"/>
                          <a:cs typeface="Times New Roman" pitchFamily="18" charset="0"/>
                        </a:rPr>
                        <a:t>VAKAYI ÇEVRELEYEN DİĞER ÇEVRESEL ÖZELLİKLER</a:t>
                      </a:r>
                      <a:endParaRPr kumimoji="0" lang="tr-TR" altLang="tr-TR" sz="1800" b="0" i="0" u="none" strike="noStrike" cap="none" normalizeH="0" baseline="0">
                        <a:ln>
                          <a:noFill/>
                        </a:ln>
                        <a:solidFill>
                          <a:schemeClr val="tx1"/>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Times New Roman" pitchFamily="18" charset="0"/>
                          <a:cs typeface="Times New Roman" pitchFamily="18" charset="0"/>
                        </a:rPr>
                        <a:t>Yararlı olma/ Zarar vermeme/ Özerkliğe saygı ilkeleri</a:t>
                      </a:r>
                      <a:endParaRPr kumimoji="0" lang="tr-TR" altLang="tr-TR" sz="1800" b="0" i="0" u="none" strike="noStrike" cap="none" normalizeH="0" baseline="0">
                        <a:ln>
                          <a:noFill/>
                        </a:ln>
                        <a:solidFill>
                          <a:schemeClr val="tx1"/>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Times New Roman" pitchFamily="18" charset="0"/>
                          <a:cs typeface="Times New Roman" pitchFamily="18" charset="0"/>
                        </a:rPr>
                        <a:t>Adalet İlkesi</a:t>
                      </a:r>
                      <a:endParaRPr kumimoji="0" lang="tr-TR" altLang="tr-TR" sz="1800" b="0" i="0" u="none" strike="noStrike" cap="none" normalizeH="0" baseline="0">
                        <a:ln>
                          <a:noFill/>
                        </a:ln>
                        <a:solidFill>
                          <a:schemeClr val="tx1"/>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2495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Tedavi ile veya tedavisiz normal yaşama dönme beklentisi nedir?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Tedavi başarılı olsa bile olası fiziksel, sosyal ve mental yetersizlik riski var mı?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yaşam kalitesini değerlendirmede önyargı söz konusu mu?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Tedaviyi kesmek için bir plan veya mantıksal açıklama var mı?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Hastanın rahatı ve palyatif bakımı için plan var mı?</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Ailenin, sağlık çalışanlarının tedavi kararlarını etkileyen konular var mıdır?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Dini veya kültürel etkenler var mıdır?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Ekonomik nedenler tedavi kararlarını etkilemekte midir?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Kaynaklara ulaşım sorunu var mıdır?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Çıkar çatışması var mıdır?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a:ln>
                            <a:noFill/>
                          </a:ln>
                          <a:solidFill>
                            <a:schemeClr val="tx1"/>
                          </a:solidFill>
                          <a:effectLst/>
                          <a:latin typeface="Times New Roman" pitchFamily="18" charset="0"/>
                          <a:cs typeface="Times New Roman" pitchFamily="18" charset="0"/>
                        </a:rPr>
                        <a:t>Hukuk tedavi kararlarını nasıl etkiler?</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defRPr/>
            </a:pPr>
            <a:r>
              <a:rPr lang="tr-TR" altLang="tr-TR" dirty="0"/>
              <a:t>Hastane Etik Kurulların Tarihçesi</a:t>
            </a:r>
          </a:p>
        </p:txBody>
      </p:sp>
      <p:sp>
        <p:nvSpPr>
          <p:cNvPr id="20484" name="Rectangle 3"/>
          <p:cNvSpPr>
            <a:spLocks noGrp="1" noChangeArrowheads="1"/>
          </p:cNvSpPr>
          <p:nvPr>
            <p:ph type="body" idx="1"/>
          </p:nvPr>
        </p:nvSpPr>
        <p:spPr/>
        <p:txBody>
          <a:bodyPr/>
          <a:lstStyle/>
          <a:p>
            <a:pPr eaLnBrk="1" hangingPunct="1"/>
            <a:r>
              <a:rPr lang="tr-TR" altLang="tr-TR" sz="2400"/>
              <a:t>ABD- Diyaliz makinesinin icadı (1960’lı yıllar)</a:t>
            </a:r>
          </a:p>
          <a:p>
            <a:pPr eaLnBrk="1" hangingPunct="1"/>
            <a:r>
              <a:rPr lang="tr-TR" altLang="tr-TR" sz="2400"/>
              <a:t>New Jersey Yüksek Mahkemesi Karen Ann Quinlan Kararı (1976)</a:t>
            </a:r>
          </a:p>
          <a:p>
            <a:pPr eaLnBrk="1" hangingPunct="1"/>
            <a:r>
              <a:rPr lang="tr-TR" altLang="tr-TR" sz="2400"/>
              <a:t>New York Bebek Jane Doe Vakası (1980)</a:t>
            </a:r>
          </a:p>
          <a:p>
            <a:pPr eaLnBrk="1" hangingPunct="1"/>
            <a:r>
              <a:rPr lang="tr-TR" altLang="tr-TR" sz="2400"/>
              <a:t>Avrupa örnekleri 1990’lar…</a:t>
            </a:r>
          </a:p>
        </p:txBody>
      </p:sp>
      <p:pic>
        <p:nvPicPr>
          <p:cNvPr id="2048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715" y="3926677"/>
            <a:ext cx="1941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1227" y="3939069"/>
            <a:ext cx="1957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tr-TR"/>
              <a:t>Hastane Etik Kurulları</a:t>
            </a:r>
            <a:endParaRPr lang="en-US" altLang="tr-TR"/>
          </a:p>
        </p:txBody>
      </p:sp>
      <p:sp>
        <p:nvSpPr>
          <p:cNvPr id="23555" name="Rectangle 3"/>
          <p:cNvSpPr>
            <a:spLocks noGrp="1" noChangeArrowheads="1"/>
          </p:cNvSpPr>
          <p:nvPr>
            <p:ph type="body" idx="1"/>
          </p:nvPr>
        </p:nvSpPr>
        <p:spPr/>
        <p:txBody>
          <a:bodyPr/>
          <a:lstStyle/>
          <a:p>
            <a:pPr eaLnBrk="1" hangingPunct="1"/>
            <a:r>
              <a:rPr lang="tr-TR" altLang="tr-TR" dirty="0"/>
              <a:t>Hastane etik kurulları günümüzde sağlık çalışanlarının ve hastaların karşılaştıkları etik sorunların çözümünde onlara yardım etmek amacıyla kurulmuş, temelde hasta-hekim ilişkisine müdahale etmeyen, etik danışmanlık veren birimlerdir. </a:t>
            </a:r>
            <a:endParaRPr lang="en-US" alt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tr-TR" altLang="tr-TR"/>
              <a:t>Sunum Planı</a:t>
            </a:r>
            <a:endParaRPr lang="en-US" altLang="tr-TR"/>
          </a:p>
        </p:txBody>
      </p:sp>
      <p:sp>
        <p:nvSpPr>
          <p:cNvPr id="4099" name="Rectangle 3"/>
          <p:cNvSpPr>
            <a:spLocks noGrp="1" noChangeArrowheads="1"/>
          </p:cNvSpPr>
          <p:nvPr>
            <p:ph type="body" idx="1"/>
          </p:nvPr>
        </p:nvSpPr>
        <p:spPr/>
        <p:txBody>
          <a:bodyPr/>
          <a:lstStyle/>
          <a:p>
            <a:pPr eaLnBrk="1" hangingPunct="1"/>
            <a:r>
              <a:rPr lang="tr-TR" altLang="tr-TR"/>
              <a:t>Klinik etik </a:t>
            </a:r>
          </a:p>
          <a:p>
            <a:pPr eaLnBrk="1" hangingPunct="1"/>
            <a:r>
              <a:rPr lang="tr-TR" altLang="tr-TR"/>
              <a:t>Etik ikilem </a:t>
            </a:r>
          </a:p>
          <a:p>
            <a:pPr eaLnBrk="1" hangingPunct="1"/>
            <a:r>
              <a:rPr lang="tr-TR" altLang="tr-TR"/>
              <a:t>Etik karar verme süreci</a:t>
            </a:r>
          </a:p>
          <a:p>
            <a:pPr eaLnBrk="1" hangingPunct="1"/>
            <a:r>
              <a:rPr lang="tr-TR" altLang="tr-TR"/>
              <a:t>Etik danışmanlık</a:t>
            </a:r>
          </a:p>
          <a:p>
            <a:pPr eaLnBrk="1" hangingPunct="1"/>
            <a:r>
              <a:rPr lang="tr-TR" altLang="tr-TR"/>
              <a:t>4 kutu yöntemi</a:t>
            </a:r>
          </a:p>
          <a:p>
            <a:pPr eaLnBrk="1" hangingPunct="1"/>
            <a:r>
              <a:rPr lang="tr-TR" altLang="tr-TR"/>
              <a:t>Hastane etik kurullar</a:t>
            </a:r>
          </a:p>
          <a:p>
            <a:pPr eaLnBrk="1" hangingPunct="1"/>
            <a:endParaRPr lang="en-US" altLang="tr-TR"/>
          </a:p>
        </p:txBody>
      </p:sp>
      <p:pic>
        <p:nvPicPr>
          <p:cNvPr id="410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2420938"/>
            <a:ext cx="33718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altLang="tr-TR"/>
              <a:t>Hastane Etik Kurulları</a:t>
            </a:r>
            <a:endParaRPr lang="en-US" altLang="tr-TR"/>
          </a:p>
        </p:txBody>
      </p:sp>
      <p:sp>
        <p:nvSpPr>
          <p:cNvPr id="24579" name="Rectangle 3"/>
          <p:cNvSpPr>
            <a:spLocks noGrp="1" noChangeArrowheads="1"/>
          </p:cNvSpPr>
          <p:nvPr>
            <p:ph type="body" idx="1"/>
          </p:nvPr>
        </p:nvSpPr>
        <p:spPr/>
        <p:txBody>
          <a:bodyPr/>
          <a:lstStyle/>
          <a:p>
            <a:pPr eaLnBrk="1" hangingPunct="1">
              <a:lnSpc>
                <a:spcPct val="90000"/>
              </a:lnSpc>
            </a:pPr>
            <a:r>
              <a:rPr lang="tr-TR" altLang="tr-TR"/>
              <a:t>Farklı disiplinlerden üyelere sahip, kendini eğiten, çalıştığı kurumun politika geliştirme sürecine katkıda bulunan yapılardır.</a:t>
            </a:r>
          </a:p>
          <a:p>
            <a:pPr eaLnBrk="1" hangingPunct="1">
              <a:lnSpc>
                <a:spcPct val="90000"/>
              </a:lnSpc>
            </a:pPr>
            <a:r>
              <a:rPr lang="tr-TR" altLang="tr-TR"/>
              <a:t>Temelinde bağlı bulundukları kurumlarda “hasta odaklı hizmet sunumunu” geliştirmek bulunmaktadır .</a:t>
            </a:r>
          </a:p>
          <a:p>
            <a:pPr eaLnBrk="1" hangingPunct="1">
              <a:lnSpc>
                <a:spcPct val="90000"/>
              </a:lnSpc>
            </a:pPr>
            <a:r>
              <a:rPr lang="tr-TR" altLang="tr-TR"/>
              <a:t>Tavsiye kararı verdikleri ve sorumluluğun her zaman hastadan sorumlu birincil hekimin üzerinde olduğu unutulmamalıdır. </a:t>
            </a:r>
            <a:endParaRPr lang="en-US" alt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altLang="tr-TR"/>
              <a:t>Hastane Etik Kurulları</a:t>
            </a:r>
            <a:endParaRPr lang="en-US" altLang="tr-TR"/>
          </a:p>
        </p:txBody>
      </p:sp>
      <p:sp>
        <p:nvSpPr>
          <p:cNvPr id="25603" name="Rectangle 3"/>
          <p:cNvSpPr>
            <a:spLocks noGrp="1" noChangeArrowheads="1"/>
          </p:cNvSpPr>
          <p:nvPr>
            <p:ph type="body" idx="1"/>
          </p:nvPr>
        </p:nvSpPr>
        <p:spPr/>
        <p:txBody>
          <a:bodyPr/>
          <a:lstStyle/>
          <a:p>
            <a:pPr eaLnBrk="1" hangingPunct="1"/>
            <a:r>
              <a:rPr lang="tr-TR" altLang="tr-TR"/>
              <a:t>Hastane etik kurullarının işlevleri </a:t>
            </a:r>
          </a:p>
          <a:p>
            <a:pPr lvl="1" eaLnBrk="1" hangingPunct="1"/>
            <a:r>
              <a:rPr lang="tr-TR" altLang="tr-TR"/>
              <a:t>etik eğitimi, </a:t>
            </a:r>
          </a:p>
          <a:p>
            <a:pPr lvl="1" eaLnBrk="1" hangingPunct="1"/>
            <a:r>
              <a:rPr lang="tr-TR" altLang="tr-TR"/>
              <a:t>sağlık kurumu için politika, </a:t>
            </a:r>
          </a:p>
          <a:p>
            <a:pPr lvl="1" eaLnBrk="1" hangingPunct="1"/>
            <a:r>
              <a:rPr lang="tr-TR" altLang="tr-TR"/>
              <a:t>rehber geliştirme ve</a:t>
            </a:r>
          </a:p>
          <a:p>
            <a:pPr lvl="1" eaLnBrk="1" hangingPunct="1"/>
            <a:r>
              <a:rPr lang="tr-TR" altLang="tr-TR"/>
              <a:t>etik danışmanlık hizmetleri olarak sıralanabilir.</a:t>
            </a:r>
            <a:endParaRPr lang="en-US" altLang="tr-TR"/>
          </a:p>
        </p:txBody>
      </p:sp>
      <p:pic>
        <p:nvPicPr>
          <p:cNvPr id="2560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4467225"/>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fontScale="90000"/>
          </a:bodyPr>
          <a:lstStyle/>
          <a:p>
            <a:pPr eaLnBrk="1" fontAlgn="auto" hangingPunct="1">
              <a:spcAft>
                <a:spcPts val="0"/>
              </a:spcAft>
              <a:defRPr/>
            </a:pPr>
            <a:br>
              <a:rPr lang="tr-TR" sz="4000" dirty="0"/>
            </a:br>
            <a:br>
              <a:rPr lang="tr-TR" sz="4000" dirty="0"/>
            </a:br>
            <a:br>
              <a:rPr lang="tr-TR" sz="4000" dirty="0"/>
            </a:br>
            <a:br>
              <a:rPr lang="tr-TR" sz="4000" dirty="0"/>
            </a:br>
            <a:r>
              <a:rPr lang="tr-TR" sz="4000" dirty="0"/>
              <a:t>Yapılanması</a:t>
            </a:r>
            <a:br>
              <a:rPr lang="tr-TR" sz="4000" dirty="0"/>
            </a:br>
            <a:br>
              <a:rPr lang="tr-TR" sz="4000" dirty="0"/>
            </a:br>
            <a:br>
              <a:rPr lang="tr-TR" sz="4000" dirty="0"/>
            </a:br>
            <a:br>
              <a:rPr lang="tr-TR" sz="4000" dirty="0"/>
            </a:br>
            <a:endParaRPr lang="tr-TR" sz="4000" dirty="0"/>
          </a:p>
        </p:txBody>
      </p:sp>
      <p:sp>
        <p:nvSpPr>
          <p:cNvPr id="26627" name="Rectangle 3"/>
          <p:cNvSpPr>
            <a:spLocks noGrp="1" noChangeArrowheads="1"/>
          </p:cNvSpPr>
          <p:nvPr>
            <p:ph idx="1"/>
          </p:nvPr>
        </p:nvSpPr>
        <p:spPr>
          <a:xfrm>
            <a:off x="395288" y="1557338"/>
            <a:ext cx="7620000" cy="4800600"/>
          </a:xfrm>
        </p:spPr>
        <p:txBody>
          <a:bodyPr/>
          <a:lstStyle/>
          <a:p>
            <a:pPr eaLnBrk="1" hangingPunct="1"/>
            <a:r>
              <a:rPr lang="tr-TR" altLang="tr-TR" sz="2400" dirty="0" err="1"/>
              <a:t>Multidisipliner</a:t>
            </a:r>
            <a:endParaRPr lang="tr-TR" altLang="tr-TR" sz="2400" dirty="0"/>
          </a:p>
          <a:p>
            <a:pPr lvl="1" eaLnBrk="1" hangingPunct="1"/>
            <a:r>
              <a:rPr lang="tr-TR" altLang="tr-TR" sz="2400" dirty="0"/>
              <a:t>tıp etiği uzmanı, </a:t>
            </a:r>
          </a:p>
          <a:p>
            <a:pPr lvl="1" eaLnBrk="1" hangingPunct="1"/>
            <a:r>
              <a:rPr lang="tr-TR" altLang="tr-TR" sz="2400" dirty="0"/>
              <a:t>hekimler,</a:t>
            </a:r>
          </a:p>
          <a:p>
            <a:pPr lvl="1" eaLnBrk="1" hangingPunct="1"/>
            <a:r>
              <a:rPr lang="tr-TR" altLang="tr-TR" sz="2400" dirty="0"/>
              <a:t>hemşireler,</a:t>
            </a:r>
          </a:p>
          <a:p>
            <a:pPr lvl="1" eaLnBrk="1" hangingPunct="1"/>
            <a:r>
              <a:rPr lang="tr-TR" altLang="tr-TR" sz="2400" dirty="0"/>
              <a:t>risk yöneticisi,</a:t>
            </a:r>
          </a:p>
          <a:p>
            <a:pPr lvl="1" eaLnBrk="1" hangingPunct="1"/>
            <a:r>
              <a:rPr lang="tr-TR" altLang="tr-TR" sz="2400" dirty="0"/>
              <a:t>sağlık hukukçusu, </a:t>
            </a:r>
          </a:p>
          <a:p>
            <a:pPr lvl="1" eaLnBrk="1" hangingPunct="1"/>
            <a:r>
              <a:rPr lang="tr-TR" altLang="tr-TR" sz="2400" dirty="0"/>
              <a:t>sosyal hizmet çalışmacısı, </a:t>
            </a:r>
          </a:p>
          <a:p>
            <a:pPr lvl="1" eaLnBrk="1" hangingPunct="1"/>
            <a:r>
              <a:rPr lang="tr-TR" altLang="tr-TR" sz="2400" dirty="0"/>
              <a:t>din görevlisi</a:t>
            </a:r>
          </a:p>
          <a:p>
            <a:pPr lvl="1" eaLnBrk="1" hangingPunct="1"/>
            <a:r>
              <a:rPr lang="tr-TR" altLang="tr-TR" sz="2400" dirty="0"/>
              <a:t>yerel toplumdan hasta temsilcisi </a:t>
            </a:r>
          </a:p>
          <a:p>
            <a:pPr eaLnBrk="1" hangingPunct="1"/>
            <a:r>
              <a:rPr lang="tr-TR" altLang="tr-TR" sz="2400" dirty="0"/>
              <a:t>Konunun uzmanı</a:t>
            </a:r>
          </a:p>
          <a:p>
            <a:pPr eaLnBrk="1" hangingPunct="1">
              <a:buFontTx/>
              <a:buNone/>
            </a:pPr>
            <a:endParaRPr lang="tr-TR" altLang="tr-TR" dirty="0"/>
          </a:p>
        </p:txBody>
      </p:sp>
      <p:pic>
        <p:nvPicPr>
          <p:cNvPr id="26628"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163" y="3141663"/>
            <a:ext cx="268763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altLang="tr-TR"/>
              <a:t>Yasal Konum</a:t>
            </a:r>
          </a:p>
        </p:txBody>
      </p:sp>
      <p:sp>
        <p:nvSpPr>
          <p:cNvPr id="27651" name="Rectangle 3"/>
          <p:cNvSpPr>
            <a:spLocks noGrp="1" noChangeArrowheads="1"/>
          </p:cNvSpPr>
          <p:nvPr>
            <p:ph idx="1"/>
          </p:nvPr>
        </p:nvSpPr>
        <p:spPr/>
        <p:txBody>
          <a:bodyPr/>
          <a:lstStyle/>
          <a:p>
            <a:pPr eaLnBrk="1" hangingPunct="1"/>
            <a:r>
              <a:rPr lang="tr-TR" altLang="tr-TR" sz="2800"/>
              <a:t>Kuruluşun yukarıdan aşağıya ya da aşağıdan yukarıya olmasına göre yasal konumu değişiyor.</a:t>
            </a:r>
          </a:p>
          <a:p>
            <a:pPr eaLnBrk="1" hangingPunct="1"/>
            <a:r>
              <a:rPr lang="tr-TR" altLang="tr-TR" sz="2800"/>
              <a:t>Standart yok. </a:t>
            </a:r>
          </a:p>
        </p:txBody>
      </p:sp>
      <p:pic>
        <p:nvPicPr>
          <p:cNvPr id="27652"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724400"/>
            <a:ext cx="3895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altLang="tr-TR"/>
              <a:t>Türkiye’deki Durum</a:t>
            </a:r>
          </a:p>
        </p:txBody>
      </p:sp>
      <p:sp>
        <p:nvSpPr>
          <p:cNvPr id="28675" name="Rectangle 3"/>
          <p:cNvSpPr>
            <a:spLocks noGrp="1" noChangeArrowheads="1"/>
          </p:cNvSpPr>
          <p:nvPr>
            <p:ph idx="1"/>
          </p:nvPr>
        </p:nvSpPr>
        <p:spPr/>
        <p:txBody>
          <a:bodyPr/>
          <a:lstStyle/>
          <a:p>
            <a:pPr eaLnBrk="1" hangingPunct="1"/>
            <a:r>
              <a:rPr lang="tr-TR" altLang="tr-TR" sz="2800" dirty="0"/>
              <a:t>Yasal bir çerçevesi yok</a:t>
            </a:r>
          </a:p>
          <a:p>
            <a:pPr eaLnBrk="1" hangingPunct="1"/>
            <a:r>
              <a:rPr lang="tr-TR" altLang="tr-TR" sz="2800" dirty="0"/>
              <a:t>2009 yılında yapılan bir çalışmada hastaneleri olan Tıp Fakültelerinin dekanlıklarına ve başhekimliklerine gönderilen 52 soru formundan 32 tanesinden cevap alınmıştır. Toplamda 10 HEK vardır.</a:t>
            </a:r>
          </a:p>
          <a:p>
            <a:pPr eaLnBrk="1" hangingPunct="1"/>
            <a:r>
              <a:rPr lang="tr-TR" altLang="tr-TR" sz="2800" dirty="0"/>
              <a:t>Ege, Kocaeli ve Marmara Üniversiteleri örnekleri</a:t>
            </a:r>
          </a:p>
          <a:p>
            <a:pPr eaLnBrk="1" hangingPunct="1"/>
            <a:r>
              <a:rPr lang="tr-TR" altLang="tr-TR" sz="2800" dirty="0"/>
              <a:t>14 Nisan 2015 itibariyle ilk toplantısını yapan Hacettepe Üniversitesi Hastane Etik Kurulu…</a:t>
            </a:r>
          </a:p>
          <a:p>
            <a:pPr eaLnBrk="1" hangingPunct="1">
              <a:buFontTx/>
              <a:buNone/>
            </a:pPr>
            <a:endParaRPr lang="tr-TR" altLang="tr-TR" dirty="0"/>
          </a:p>
          <a:p>
            <a:pPr eaLnBrk="1" hangingPunct="1"/>
            <a:endParaRPr lang="tr-TR" altLang="tr-TR" dirty="0"/>
          </a:p>
          <a:p>
            <a:pPr eaLnBrk="1" hangingPunct="1"/>
            <a:endParaRPr lang="tr-TR" alt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41425" y="206375"/>
            <a:ext cx="6870700" cy="755650"/>
          </a:xfrm>
        </p:spPr>
        <p:txBody>
          <a:bodyPr/>
          <a:lstStyle/>
          <a:p>
            <a:pPr eaLnBrk="1" hangingPunct="1"/>
            <a:r>
              <a:rPr lang="tr-TR" altLang="tr-TR" sz="4000"/>
              <a:t>Türkiye’deki Durum</a:t>
            </a:r>
          </a:p>
        </p:txBody>
      </p:sp>
      <p:sp>
        <p:nvSpPr>
          <p:cNvPr id="29699" name="Rectangle 3"/>
          <p:cNvSpPr>
            <a:spLocks noGrp="1" noChangeArrowheads="1"/>
          </p:cNvSpPr>
          <p:nvPr>
            <p:ph type="body" sz="half" idx="1"/>
          </p:nvPr>
        </p:nvSpPr>
        <p:spPr/>
        <p:txBody>
          <a:bodyPr/>
          <a:lstStyle/>
          <a:p>
            <a:pPr eaLnBrk="1" hangingPunct="1">
              <a:buFontTx/>
              <a:buNone/>
            </a:pPr>
            <a:r>
              <a:rPr lang="tr-TR" altLang="tr-TR" sz="2800" b="1"/>
              <a:t>				</a:t>
            </a:r>
            <a:r>
              <a:rPr lang="tr-TR" altLang="tr-TR" sz="2800"/>
              <a:t>																				</a:t>
            </a:r>
          </a:p>
        </p:txBody>
      </p:sp>
      <p:graphicFrame>
        <p:nvGraphicFramePr>
          <p:cNvPr id="73802" name="Group 74"/>
          <p:cNvGraphicFramePr>
            <a:graphicFrameLocks noGrp="1"/>
          </p:cNvGraphicFramePr>
          <p:nvPr>
            <p:ph sz="half" idx="2"/>
          </p:nvPr>
        </p:nvGraphicFramePr>
        <p:xfrm>
          <a:off x="900113" y="908050"/>
          <a:ext cx="7553325" cy="5316534"/>
        </p:xfrm>
        <a:graphic>
          <a:graphicData uri="http://schemas.openxmlformats.org/drawingml/2006/table">
            <a:tbl>
              <a:tblPr/>
              <a:tblGrid>
                <a:gridCol w="5355047">
                  <a:extLst>
                    <a:ext uri="{9D8B030D-6E8A-4147-A177-3AD203B41FA5}">
                      <a16:colId xmlns:a16="http://schemas.microsoft.com/office/drawing/2014/main" val="20000"/>
                    </a:ext>
                  </a:extLst>
                </a:gridCol>
                <a:gridCol w="2198278">
                  <a:extLst>
                    <a:ext uri="{9D8B030D-6E8A-4147-A177-3AD203B41FA5}">
                      <a16:colId xmlns:a16="http://schemas.microsoft.com/office/drawing/2014/main" val="20001"/>
                    </a:ext>
                  </a:extLst>
                </a:gridCol>
              </a:tblGrid>
              <a:tr h="568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omic Sans MS" pitchFamily="66" charset="0"/>
                        </a:rPr>
                        <a:t>Üniversite Adı</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omic Sans MS" pitchFamily="66" charset="0"/>
                        </a:rPr>
                        <a:t>HEK kuruluş yılı</a:t>
                      </a:r>
                      <a:endParaRPr kumimoji="0" lang="tr-TR" sz="1400" b="0" i="0" u="none" strike="noStrike" cap="none" normalizeH="0" baseline="0" dirty="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a:ln>
                          <a:noFill/>
                        </a:ln>
                        <a:solidFill>
                          <a:schemeClr val="tx1"/>
                        </a:solidFill>
                        <a:effectLst/>
                        <a:latin typeface="Comic Sans MS" pitchFamily="66" charset="0"/>
                      </a:endParaRP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GATA</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1997</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Kocaeli Üniversitesi	</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1999</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Ege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1999</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Marmara Üniversitesi		</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2000</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Akdeniz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2001–2009 </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Uludağ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2005</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Abant İzzet Baysal Üniversitesi	</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2005</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Kahramanmaraş Sütçü İmam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2005</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Karadeniz Teknik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2006</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a:ln>
                            <a:noFill/>
                          </a:ln>
                          <a:solidFill>
                            <a:schemeClr val="tx1"/>
                          </a:solidFill>
                          <a:effectLst/>
                          <a:latin typeface="Comic Sans MS" pitchFamily="66" charset="0"/>
                        </a:rPr>
                        <a:t>Düzce Üniversitesi</a:t>
                      </a:r>
                    </a:p>
                  </a:txBody>
                  <a:tcPr marL="91434" marR="91434"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a:ln>
                            <a:noFill/>
                          </a:ln>
                          <a:solidFill>
                            <a:schemeClr val="tx1"/>
                          </a:solidFill>
                          <a:effectLst/>
                          <a:latin typeface="Comic Sans MS" pitchFamily="66" charset="0"/>
                        </a:rPr>
                        <a:t>2008</a:t>
                      </a:r>
                    </a:p>
                  </a:txBody>
                  <a:tcPr marL="91434" marR="91434"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altLang="tr-TR"/>
              <a:t>AEK-HEK</a:t>
            </a:r>
          </a:p>
        </p:txBody>
      </p:sp>
      <p:sp>
        <p:nvSpPr>
          <p:cNvPr id="30723" name="Rectangle 3"/>
          <p:cNvSpPr>
            <a:spLocks noGrp="1" noChangeArrowheads="1"/>
          </p:cNvSpPr>
          <p:nvPr>
            <p:ph type="body" idx="1"/>
          </p:nvPr>
        </p:nvSpPr>
        <p:spPr/>
        <p:txBody>
          <a:bodyPr/>
          <a:lstStyle/>
          <a:p>
            <a:pPr eaLnBrk="1" hangingPunct="1"/>
            <a:r>
              <a:rPr lang="tr-TR" altLang="tr-TR" dirty="0" err="1"/>
              <a:t>AEK’ler</a:t>
            </a:r>
            <a:r>
              <a:rPr lang="tr-TR" altLang="tr-TR" dirty="0"/>
              <a:t> yasal çerçevelerle kurulan araştırmalarda insan gönüllüleri korumak amacıyla araştırma protokollerini bilimsel ve etik açıdan inceleyen, verdikleri kararlar bağlayıcı olan ve genelde 10-20 üyeli yapılanmalardır. </a:t>
            </a:r>
          </a:p>
        </p:txBody>
      </p:sp>
      <p:pic>
        <p:nvPicPr>
          <p:cNvPr id="2" name="Resim 1" descr="meyve, doğal gıdalar, üretmek, mahsul, diyet yemeği içeren bir resim&#10;&#10;Yapay zeka tarafından oluşturulmuş içerik yanlış olabilir.">
            <a:extLst>
              <a:ext uri="{FF2B5EF4-FFF2-40B4-BE49-F238E27FC236}">
                <a16:creationId xmlns:a16="http://schemas.microsoft.com/office/drawing/2014/main" id="{01AE1FBD-7114-0B13-3487-108004981D11}"/>
              </a:ext>
            </a:extLst>
          </p:cNvPr>
          <p:cNvPicPr>
            <a:picLocks noChangeAspect="1"/>
          </p:cNvPicPr>
          <p:nvPr/>
        </p:nvPicPr>
        <p:blipFill>
          <a:blip r:embed="rId2"/>
          <a:stretch>
            <a:fillRect/>
          </a:stretch>
        </p:blipFill>
        <p:spPr>
          <a:xfrm>
            <a:off x="5921161" y="4550320"/>
            <a:ext cx="2743199" cy="15720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altLang="tr-TR"/>
              <a:t>AEK-HEK</a:t>
            </a:r>
            <a:endParaRPr lang="en-US" altLang="tr-TR"/>
          </a:p>
        </p:txBody>
      </p:sp>
      <p:sp>
        <p:nvSpPr>
          <p:cNvPr id="31747" name="Rectangle 3"/>
          <p:cNvSpPr>
            <a:spLocks noGrp="1" noChangeArrowheads="1"/>
          </p:cNvSpPr>
          <p:nvPr>
            <p:ph type="body" idx="1"/>
          </p:nvPr>
        </p:nvSpPr>
        <p:spPr/>
        <p:txBody>
          <a:bodyPr/>
          <a:lstStyle/>
          <a:p>
            <a:pPr eaLnBrk="1" hangingPunct="1">
              <a:lnSpc>
                <a:spcPct val="90000"/>
              </a:lnSpc>
            </a:pPr>
            <a:r>
              <a:rPr lang="tr-TR" altLang="tr-TR"/>
              <a:t>HEK’ler klinikte sağlık çalışanlarının gereksinimleri doğrultusunda kurulan, amacı hasta haklarını korumak ve sağlık çalışanlarına karşılaştıkları etik ikilemlerle ilgili destek sağlamak olan, verdikleri kararlar bağlayıcı olmayan ve genelde 5-10 üyeli nispeten küçük yapılanmalardır. </a:t>
            </a:r>
            <a:endParaRPr lang="en-US" altLang="tr-TR"/>
          </a:p>
        </p:txBody>
      </p:sp>
      <p:pic>
        <p:nvPicPr>
          <p:cNvPr id="2" name="Resim 1" descr="meyve, doğal gıdalar, üretmek, mahsul, diyet yemeği içeren bir resim&#10;&#10;Yapay zeka tarafından oluşturulmuş içerik yanlış olabilir.">
            <a:extLst>
              <a:ext uri="{FF2B5EF4-FFF2-40B4-BE49-F238E27FC236}">
                <a16:creationId xmlns:a16="http://schemas.microsoft.com/office/drawing/2014/main" id="{53C17884-FF63-21E1-4CFF-E2CC5ABA9F1F}"/>
              </a:ext>
            </a:extLst>
          </p:cNvPr>
          <p:cNvPicPr>
            <a:picLocks noChangeAspect="1"/>
          </p:cNvPicPr>
          <p:nvPr/>
        </p:nvPicPr>
        <p:blipFill>
          <a:blip r:embed="rId2"/>
          <a:stretch>
            <a:fillRect/>
          </a:stretch>
        </p:blipFill>
        <p:spPr>
          <a:xfrm>
            <a:off x="5791726" y="4679520"/>
            <a:ext cx="2889874" cy="1594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620713"/>
            <a:ext cx="7826375" cy="5256559"/>
          </a:xfrm>
        </p:spPr>
      </p:pic>
      <p:sp>
        <p:nvSpPr>
          <p:cNvPr id="2" name="Altbilgi Yer Tutucusu 1"/>
          <p:cNvSpPr>
            <a:spLocks noGrp="1"/>
          </p:cNvSpPr>
          <p:nvPr>
            <p:ph type="ftr" sz="quarter" idx="11"/>
          </p:nvPr>
        </p:nvSpPr>
        <p:spPr/>
        <p:txBody>
          <a:bodyPr/>
          <a:lstStyle/>
          <a:p>
            <a:pPr>
              <a:defRPr/>
            </a:pPr>
            <a:r>
              <a:rPr lang="en-US" altLang="tr-TR"/>
              <a:t>www.deontoloji.hacettepe.edu.tr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tr-TR"/>
              <a:t>Klinik Etik</a:t>
            </a:r>
            <a:endParaRPr lang="en-US" altLang="tr-TR"/>
          </a:p>
        </p:txBody>
      </p:sp>
      <p:sp>
        <p:nvSpPr>
          <p:cNvPr id="5123" name="Rectangle 3"/>
          <p:cNvSpPr>
            <a:spLocks noGrp="1" noChangeArrowheads="1"/>
          </p:cNvSpPr>
          <p:nvPr>
            <p:ph type="body" idx="1"/>
          </p:nvPr>
        </p:nvSpPr>
        <p:spPr/>
        <p:txBody>
          <a:bodyPr/>
          <a:lstStyle/>
          <a:p>
            <a:pPr algn="just" eaLnBrk="1" hangingPunct="1"/>
            <a:r>
              <a:rPr lang="tr-TR" altLang="tr-TR"/>
              <a:t>Klinik kelimesi Yunanca «klinikos» yani yatakbaşı (bedside) kelimesinden türemiştir.</a:t>
            </a:r>
          </a:p>
          <a:p>
            <a:pPr algn="just" eaLnBrk="1" hangingPunct="1"/>
            <a:r>
              <a:rPr lang="tr-TR" altLang="tr-TR"/>
              <a:t>Hastaların tanı-tedavi süreçlerinde ve hasta bakımında ortaya çıkan etik sorunların belirlenmesi ve giderilmesi ile ilgilenen etik çalışmalarına verilen addır. </a:t>
            </a:r>
            <a:endParaRPr lang="en-US" altLang="tr-TR"/>
          </a:p>
        </p:txBody>
      </p:sp>
      <p:pic>
        <p:nvPicPr>
          <p:cNvPr id="512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5229225"/>
            <a:ext cx="53149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wrap="square" anchor="ctr">
            <a:normAutofit/>
          </a:bodyPr>
          <a:lstStyle/>
          <a:p>
            <a:pPr eaLnBrk="1" hangingPunct="1"/>
            <a:r>
              <a:rPr lang="tr-TR" altLang="tr-TR"/>
              <a:t>Klinik Etik</a:t>
            </a:r>
            <a:endParaRPr lang="en-US" altLang="tr-TR"/>
          </a:p>
        </p:txBody>
      </p:sp>
      <p:sp>
        <p:nvSpPr>
          <p:cNvPr id="6147" name="Rectangle 3"/>
          <p:cNvSpPr>
            <a:spLocks noGrp="1" noChangeArrowheads="1"/>
          </p:cNvSpPr>
          <p:nvPr>
            <p:ph sz="half" idx="1"/>
          </p:nvPr>
        </p:nvSpPr>
        <p:spPr>
          <a:xfrm>
            <a:off x="457200" y="1600200"/>
            <a:ext cx="4809949" cy="4525963"/>
          </a:xfrm>
        </p:spPr>
        <p:txBody>
          <a:bodyPr wrap="square" anchor="t">
            <a:normAutofit/>
          </a:bodyPr>
          <a:lstStyle/>
          <a:p>
            <a:pPr eaLnBrk="1" hangingPunct="1"/>
            <a:r>
              <a:rPr lang="tr-TR" altLang="tr-TR"/>
              <a:t>Klinik etiği, tıp etiğinden ayıran en önemli özellik, bu alanda yapılan her türlü uslamlama ve değerlendirme sürecinin aynı zamanda bir karar verme süreci olmasıdır. </a:t>
            </a:r>
            <a:endParaRPr lang="en-US" altLang="tr-TR"/>
          </a:p>
          <a:p>
            <a:pPr eaLnBrk="1" hangingPunct="1"/>
            <a:endParaRPr lang="en-US" altLang="tr-TR"/>
          </a:p>
        </p:txBody>
      </p:sp>
      <p:pic>
        <p:nvPicPr>
          <p:cNvPr id="6148"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265279" y="2808097"/>
            <a:ext cx="3407497" cy="2110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wrap="square" anchor="ctr">
            <a:normAutofit/>
          </a:bodyPr>
          <a:lstStyle/>
          <a:p>
            <a:pPr eaLnBrk="1" hangingPunct="1"/>
            <a:r>
              <a:rPr lang="tr-TR" altLang="tr-TR"/>
              <a:t>Klinik Etik</a:t>
            </a:r>
            <a:endParaRPr lang="en-US" altLang="tr-TR"/>
          </a:p>
        </p:txBody>
      </p:sp>
      <p:sp>
        <p:nvSpPr>
          <p:cNvPr id="7171" name="Rectangle 3"/>
          <p:cNvSpPr>
            <a:spLocks noGrp="1" noChangeArrowheads="1"/>
          </p:cNvSpPr>
          <p:nvPr>
            <p:ph sz="half" idx="1"/>
          </p:nvPr>
        </p:nvSpPr>
        <p:spPr>
          <a:xfrm>
            <a:off x="457200" y="1600200"/>
            <a:ext cx="4333115" cy="4525963"/>
          </a:xfrm>
        </p:spPr>
        <p:txBody>
          <a:bodyPr wrap="square" anchor="t">
            <a:normAutofit/>
          </a:bodyPr>
          <a:lstStyle/>
          <a:p>
            <a:pPr eaLnBrk="1" hangingPunct="1"/>
            <a:r>
              <a:rPr lang="tr-TR" altLang="tr-TR"/>
              <a:t>Klinik etik doğrudan hasta yatağı başında gerçekleşen ilişkideki etik sorunlara odaklıdır ve daha çok sağlık çalışanlarının etik değerlendirmelerini konu edinir </a:t>
            </a:r>
            <a:endParaRPr lang="en-US" altLang="tr-TR"/>
          </a:p>
          <a:p>
            <a:pPr eaLnBrk="1" hangingPunct="1"/>
            <a:endParaRPr lang="en-US" altLang="tr-TR"/>
          </a:p>
        </p:txBody>
      </p:sp>
      <p:pic>
        <p:nvPicPr>
          <p:cNvPr id="717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48200" y="2032349"/>
            <a:ext cx="4038600" cy="3661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wrap="square" anchor="ctr">
            <a:normAutofit/>
          </a:bodyPr>
          <a:lstStyle/>
          <a:p>
            <a:pPr eaLnBrk="1" hangingPunct="1"/>
            <a:r>
              <a:rPr lang="tr-TR" altLang="tr-TR"/>
              <a:t>Etik İkilem</a:t>
            </a:r>
            <a:endParaRPr lang="en-US" altLang="tr-TR"/>
          </a:p>
        </p:txBody>
      </p:sp>
      <p:pic>
        <p:nvPicPr>
          <p:cNvPr id="8196" name="Resim 1"/>
          <p:cNvPicPr>
            <a:picLocks noChangeAspect="1"/>
          </p:cNvPicPr>
          <p:nvPr/>
        </p:nvPicPr>
        <p:blipFill>
          <a:blip r:embed="rId2">
            <a:extLst>
              <a:ext uri="{28A0092B-C50C-407E-A947-70E740481C1C}">
                <a14:useLocalDpi xmlns:a14="http://schemas.microsoft.com/office/drawing/2010/main" val="0"/>
              </a:ext>
            </a:extLst>
          </a:blip>
          <a:srcRect l="14009" r="26611"/>
          <a:stretch/>
        </p:blipFill>
        <p:spPr bwMode="auto">
          <a:xfrm>
            <a:off x="457200" y="1600200"/>
            <a:ext cx="4038600"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sz="half" idx="2"/>
          </p:nvPr>
        </p:nvSpPr>
        <p:spPr>
          <a:xfrm>
            <a:off x="4648200" y="1600200"/>
            <a:ext cx="4038600" cy="4525963"/>
          </a:xfrm>
        </p:spPr>
        <p:txBody>
          <a:bodyPr wrap="square" anchor="t">
            <a:normAutofit/>
          </a:bodyPr>
          <a:lstStyle/>
          <a:p>
            <a:pPr marL="0" indent="0" eaLnBrk="1" hangingPunct="1">
              <a:lnSpc>
                <a:spcPct val="90000"/>
              </a:lnSpc>
            </a:pPr>
            <a:r>
              <a:rPr lang="tr-TR" altLang="tr-TR" sz="2600"/>
              <a:t> Belirli bir durumda her birinin farklı bir değeri koruduğu bilinen eylemlerin tümünü birden gerçekleştirmenin olanak dışı olması nedeniyle ortaya çıkan açmazlardır. </a:t>
            </a:r>
          </a:p>
          <a:p>
            <a:pPr marL="0" indent="0" eaLnBrk="1" hangingPunct="1">
              <a:lnSpc>
                <a:spcPct val="90000"/>
              </a:lnSpc>
            </a:pPr>
            <a:r>
              <a:rPr lang="tr-TR" altLang="tr-TR" sz="2600"/>
              <a:t> İki öncülün, genellikle tercihi zor seçenekler sunduğu bir tartışma türüdür.</a:t>
            </a:r>
          </a:p>
          <a:p>
            <a:pPr marL="0" indent="0" eaLnBrk="1" hangingPunct="1">
              <a:lnSpc>
                <a:spcPct val="90000"/>
              </a:lnSpc>
            </a:pPr>
            <a:endParaRPr lang="en-US" altLang="tr-T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p:cNvSpPr>
            <a:spLocks noGrp="1"/>
          </p:cNvSpPr>
          <p:nvPr>
            <p:ph type="title"/>
          </p:nvPr>
        </p:nvSpPr>
        <p:spPr/>
        <p:txBody>
          <a:bodyPr/>
          <a:lstStyle/>
          <a:p>
            <a:r>
              <a:rPr lang="tr-TR" altLang="tr-TR"/>
              <a:t>Vaka</a:t>
            </a:r>
          </a:p>
        </p:txBody>
      </p:sp>
      <p:sp>
        <p:nvSpPr>
          <p:cNvPr id="9219" name="İçerik Yer Tutucusu 3"/>
          <p:cNvSpPr>
            <a:spLocks noGrp="1"/>
          </p:cNvSpPr>
          <p:nvPr>
            <p:ph idx="1"/>
          </p:nvPr>
        </p:nvSpPr>
        <p:spPr/>
        <p:txBody>
          <a:bodyPr/>
          <a:lstStyle/>
          <a:p>
            <a:pPr algn="just"/>
            <a:r>
              <a:rPr lang="tr-TR" altLang="tr-TR"/>
              <a:t>Hasta, çocukları da hekim olan 84 yaşında, anestezi uzmanı bir hekimdir.</a:t>
            </a:r>
          </a:p>
          <a:p>
            <a:pPr algn="just"/>
            <a:r>
              <a:rPr lang="tr-TR" altLang="tr-TR"/>
              <a:t>Hastanın konjestif kalp yetmezliği, koroner arter hastalığı, tip 2 diyabeti, kronik böbrek hastalığı ve KOAH’ı vardır. </a:t>
            </a:r>
          </a:p>
          <a:p>
            <a:pPr algn="just"/>
            <a:r>
              <a:rPr lang="tr-TR" altLang="tr-TR"/>
              <a:t>Son bir yılda 3 kez solunum yetmezliği nedeniyle yoğun bakıma yatmış, tedavi olup çıkmıştır.</a:t>
            </a:r>
          </a:p>
          <a:p>
            <a:endParaRPr lang="tr-TR" altLang="tr-TR"/>
          </a:p>
        </p:txBody>
      </p:sp>
      <p:pic>
        <p:nvPicPr>
          <p:cNvPr id="9220"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3460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p:txBody>
          <a:bodyPr/>
          <a:lstStyle/>
          <a:p>
            <a:r>
              <a:rPr lang="tr-TR" altLang="tr-TR"/>
              <a:t>Vaka</a:t>
            </a:r>
          </a:p>
        </p:txBody>
      </p:sp>
      <p:sp>
        <p:nvSpPr>
          <p:cNvPr id="10243" name="İçerik Yer Tutucusu 2"/>
          <p:cNvSpPr>
            <a:spLocks noGrp="1"/>
          </p:cNvSpPr>
          <p:nvPr>
            <p:ph idx="1"/>
          </p:nvPr>
        </p:nvSpPr>
        <p:spPr>
          <a:xfrm>
            <a:off x="468313" y="1700213"/>
            <a:ext cx="8229600" cy="4525962"/>
          </a:xfrm>
        </p:spPr>
        <p:txBody>
          <a:bodyPr/>
          <a:lstStyle/>
          <a:p>
            <a:r>
              <a:rPr lang="tr-TR" altLang="tr-TR"/>
              <a:t>Son kez kalp krizi ve serebrovasküler kriz ile yoğun bakıma alınmıştır. Yoğun bakımda kalbi durmuş ve hasta şoka girmiştir. 4-5 dakika süren masajdan sonra hastadan yanıt alınmış, hasta şoktan çıkmıştır, ancak bilinci kapalıdır. </a:t>
            </a:r>
          </a:p>
          <a:p>
            <a:endParaRPr lang="tr-TR" altLang="tr-TR"/>
          </a:p>
        </p:txBody>
      </p:sp>
      <p:pic>
        <p:nvPicPr>
          <p:cNvPr id="1024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3460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p:txBody>
          <a:bodyPr/>
          <a:lstStyle/>
          <a:p>
            <a:r>
              <a:rPr lang="tr-TR" altLang="tr-TR"/>
              <a:t>Vaka</a:t>
            </a:r>
          </a:p>
        </p:txBody>
      </p:sp>
      <p:sp>
        <p:nvSpPr>
          <p:cNvPr id="11267" name="İçerik Yer Tutucusu 2"/>
          <p:cNvSpPr>
            <a:spLocks noGrp="1"/>
          </p:cNvSpPr>
          <p:nvPr>
            <p:ph idx="1"/>
          </p:nvPr>
        </p:nvSpPr>
        <p:spPr/>
        <p:txBody>
          <a:bodyPr/>
          <a:lstStyle/>
          <a:p>
            <a:pPr algn="just"/>
            <a:r>
              <a:rPr lang="tr-TR" altLang="tr-TR"/>
              <a:t>Yoğun bakım ekibi nörolojiden konsültasyon istemiştir. Glaskow koma skoru 3 olan hasta için nöroloji konsültasyonu sonucu hastanın bitkisel yaşama girdiği kararı verilmiştir. </a:t>
            </a:r>
          </a:p>
          <a:p>
            <a:pPr algn="just"/>
            <a:r>
              <a:rPr lang="tr-TR" altLang="tr-TR"/>
              <a:t>Hastanın MR ve diğer testleri istenmiş ancak hastanın MR için transferi, MR ayarları son derece sorunlu olduğundan MR alınamamıştır.</a:t>
            </a:r>
          </a:p>
          <a:p>
            <a:endParaRPr lang="tr-TR" altLang="tr-TR"/>
          </a:p>
        </p:txBody>
      </p:sp>
      <p:pic>
        <p:nvPicPr>
          <p:cNvPr id="1126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3460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1265</Words>
  <Application>Microsoft Office PowerPoint</Application>
  <PresentationFormat>Ekran Gösterisi (4:3)</PresentationFormat>
  <Paragraphs>171</Paragraphs>
  <Slides>28</Slides>
  <Notes>4</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Varsayılan Tasarım</vt:lpstr>
      <vt:lpstr>Klinik Etik Değerlendirme Süreci ve  Hastane Etik Kurulları</vt:lpstr>
      <vt:lpstr>Sunum Planı</vt:lpstr>
      <vt:lpstr>Klinik Etik</vt:lpstr>
      <vt:lpstr>Klinik Etik</vt:lpstr>
      <vt:lpstr>Klinik Etik</vt:lpstr>
      <vt:lpstr>Etik İkilem</vt:lpstr>
      <vt:lpstr>Vaka</vt:lpstr>
      <vt:lpstr>Vaka</vt:lpstr>
      <vt:lpstr>Vaka</vt:lpstr>
      <vt:lpstr>Vaka</vt:lpstr>
      <vt:lpstr>Sorular</vt:lpstr>
      <vt:lpstr>Sorular</vt:lpstr>
      <vt:lpstr>Etik Karar Verme Süreci</vt:lpstr>
      <vt:lpstr>Etik Danışmanlık</vt:lpstr>
      <vt:lpstr>Etik Danışmanlık</vt:lpstr>
      <vt:lpstr>Dört Kutu Yaklaşımı</vt:lpstr>
      <vt:lpstr>PowerPoint Sunusu</vt:lpstr>
      <vt:lpstr>Hastane Etik Kurulların Tarihçesi</vt:lpstr>
      <vt:lpstr>Hastane Etik Kurulları</vt:lpstr>
      <vt:lpstr>Hastane Etik Kurulları</vt:lpstr>
      <vt:lpstr>Hastane Etik Kurulları</vt:lpstr>
      <vt:lpstr>    Yapılanması    </vt:lpstr>
      <vt:lpstr>Yasal Konum</vt:lpstr>
      <vt:lpstr>Türkiye’deki Durum</vt:lpstr>
      <vt:lpstr>Türkiye’deki Durum</vt:lpstr>
      <vt:lpstr>AEK-HEK</vt:lpstr>
      <vt:lpstr>AEK-HEK</vt:lpstr>
      <vt:lpstr>PowerPoint Sunusu</vt:lpstr>
    </vt:vector>
  </TitlesOfParts>
  <Company>Hacettepe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Klinik Etik</dc:title>
  <dc:creator>Hacettepe</dc:creator>
  <cp:lastModifiedBy>LENOVO M810</cp:lastModifiedBy>
  <cp:revision>64</cp:revision>
  <dcterms:created xsi:type="dcterms:W3CDTF">2011-12-15T14:11:17Z</dcterms:created>
  <dcterms:modified xsi:type="dcterms:W3CDTF">2025-04-18T05:51:23Z</dcterms:modified>
</cp:coreProperties>
</file>